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9" r:id="rId2"/>
    <p:sldId id="355" r:id="rId3"/>
    <p:sldId id="260" r:id="rId4"/>
    <p:sldId id="264" r:id="rId5"/>
    <p:sldId id="356" r:id="rId6"/>
    <p:sldId id="357" r:id="rId7"/>
    <p:sldId id="358" r:id="rId8"/>
    <p:sldId id="303" r:id="rId9"/>
    <p:sldId id="361" r:id="rId10"/>
    <p:sldId id="359" r:id="rId11"/>
    <p:sldId id="376" r:id="rId12"/>
    <p:sldId id="362" r:id="rId13"/>
    <p:sldId id="363" r:id="rId14"/>
    <p:sldId id="364" r:id="rId15"/>
    <p:sldId id="365" r:id="rId16"/>
    <p:sldId id="366" r:id="rId17"/>
    <p:sldId id="360" r:id="rId18"/>
    <p:sldId id="367" r:id="rId19"/>
    <p:sldId id="368" r:id="rId20"/>
    <p:sldId id="369" r:id="rId21"/>
    <p:sldId id="370" r:id="rId22"/>
    <p:sldId id="371" r:id="rId23"/>
    <p:sldId id="372" r:id="rId24"/>
    <p:sldId id="375" r:id="rId25"/>
    <p:sldId id="374" r:id="rId26"/>
    <p:sldId id="373" r:id="rId27"/>
    <p:sldId id="377" r:id="rId28"/>
    <p:sldId id="34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8E"/>
    <a:srgbClr val="E4E5E8"/>
    <a:srgbClr val="A5CFE2"/>
    <a:srgbClr val="145DA0"/>
    <a:srgbClr val="5791A5"/>
    <a:srgbClr val="051D40"/>
    <a:srgbClr val="609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04" autoAdjust="0"/>
    <p:restoredTop sz="95535" autoAdjust="0"/>
  </p:normalViewPr>
  <p:slideViewPr>
    <p:cSldViewPr snapToGrid="0">
      <p:cViewPr>
        <p:scale>
          <a:sx n="66" d="100"/>
          <a:sy n="66" d="100"/>
        </p:scale>
        <p:origin x="308" y="-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AA4AC4-6042-4F93-C436-1D83E11C93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69D3DB-CCB5-F5C9-FE7C-E1FC04B175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06526-A4BE-4D4B-B797-AB9B5296C91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2C3FA-4BA2-AF61-7B2A-518971868D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CDE5C-D6C9-F172-7B1C-BC53E61B3D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B33AD-4A00-40FD-900A-D88A82431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5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FB733-1803-4642-8948-BE0762E71D8A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CEF9C-245F-4C73-85E0-11A8F09A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57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3BD19-2DA3-4BCA-4C26-4EEEB70B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D5003-DDB0-5388-B55B-04F2F3E4E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F1748-8131-084C-DB8C-6ED2FA20C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79B14-3E92-4D78-F650-7461C303A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94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DBCD-B36F-39E5-095B-129F749E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6C98-ED42-BE13-ED99-A020A14A0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1259A-5E0B-5ADC-0F5C-0AFA4BACF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84C2-852C-98B5-149E-438ED14C8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35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E940-ACD7-7F20-F936-BCCCE18C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CC7D4-4800-EFAF-9E94-4D3A9189E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BE21C5-F20F-66F1-8A45-D870673A6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665AF-D046-81E5-FA6F-8F3C6E30A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02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E940-ACD7-7F20-F936-BCCCE18C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CC7D4-4800-EFAF-9E94-4D3A9189E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BE21C5-F20F-66F1-8A45-D870673A6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665AF-D046-81E5-FA6F-8F3C6E30A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22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E940-ACD7-7F20-F936-BCCCE18C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CC7D4-4800-EFAF-9E94-4D3A9189E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BE21C5-F20F-66F1-8A45-D870673A6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665AF-D046-81E5-FA6F-8F3C6E30A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5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DBCD-B36F-39E5-095B-129F749E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6C98-ED42-BE13-ED99-A020A14A0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1259A-5E0B-5ADC-0F5C-0AFA4BACF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84C2-852C-98B5-149E-438ED14C8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3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DBCD-B36F-39E5-095B-129F749E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6C98-ED42-BE13-ED99-A020A14A0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1259A-5E0B-5ADC-0F5C-0AFA4BACF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84C2-852C-98B5-149E-438ED14C8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15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DBCD-B36F-39E5-095B-129F749E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6C98-ED42-BE13-ED99-A020A14A0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1259A-5E0B-5ADC-0F5C-0AFA4BACF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84C2-852C-98B5-149E-438ED14C8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21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DBCD-B36F-39E5-095B-129F749E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6C98-ED42-BE13-ED99-A020A14A0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1259A-5E0B-5ADC-0F5C-0AFA4BACF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84C2-852C-98B5-149E-438ED14C8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20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DBCD-B36F-39E5-095B-129F749E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6C98-ED42-BE13-ED99-A020A14A0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1259A-5E0B-5ADC-0F5C-0AFA4BACF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84C2-852C-98B5-149E-438ED14C8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29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E405F-4A0A-B847-19B5-CF9E4C4FE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1D6CA-F391-6C8C-FEAF-53D8F1C4C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5FF96-3451-6B8D-0D2C-F75E76623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3FDDB-4433-478C-E9F8-9735DEBDA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3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21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49D36-6BE4-58B1-EF1D-F09CB9A03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38C4D-201D-8701-487B-18A5692E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0FE4E-1FD5-071C-C20D-33C7C42F4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E67F-CBF1-8E10-43CD-562819061B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87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04418-25F9-715F-0695-6BC4FA94A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5220E-23F8-5D8D-3565-109D0E9167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B55F6-F37F-FCF2-FE86-16163F31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B90D1-915C-11AF-ADAD-EB8B5D9E7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31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DBCD-B36F-39E5-095B-129F749E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6C98-ED42-BE13-ED99-A020A14A0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1259A-5E0B-5ADC-0F5C-0AFA4BACF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84C2-852C-98B5-149E-438ED14C8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61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ED17-B7D2-F3A4-3289-99E43A79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6D2130-AE24-08FC-9D0E-F03B4997D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ACD2B-6A2E-D2F3-678D-C980C9D2C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737CF-6EFF-75DB-3D67-C5C6CCE725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8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45732-0ACE-5964-2AC6-01CD86F27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2630C-7914-5D05-1136-4D8CEF6CC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537B4-66EE-B164-8555-69395F260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46F8A-4596-EF3B-8B86-C1AB09925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7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5C20-233F-169F-FFE6-A8F938B2C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1E3D8-E29F-FB82-DB8B-A269A2895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FB6DB-1C4E-666F-0CA9-20C921045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FA96-8F36-9103-9939-E68D5EFF4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75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4F47-8E29-A464-4054-593AAB1B4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1AF6B-88CE-3D15-4857-01130F1A5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5B939-7490-EA6D-7B84-5B1043480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62501-F0EC-06F3-61C9-987C404EE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40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4C508-C732-0C5F-A2D3-D1FAFAD8D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6EE651-7515-C474-9EF5-2414EF6C6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10F4A9-1767-3488-013E-927DFC50C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CAB8-6097-3193-B306-2B4D0C232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66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335B9-E4C1-6FB3-834B-B3162CE1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0ED86-874E-AE47-21F8-64C4EBB8F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7AA41-0DF4-E03E-5AC9-E39EBC361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A4F7F-CD5E-A927-B1F4-61C4D8B2D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27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DBCD-B36F-39E5-095B-129F749E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6C98-ED42-BE13-ED99-A020A14A0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1259A-5E0B-5ADC-0F5C-0AFA4BACF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84C2-852C-98B5-149E-438ED14C8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CEF9C-245F-4C73-85E0-11A8F09A4E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3863C-46C2-33C5-7503-B0647C6C3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81021-7ACD-B2FC-78D1-6E93803B8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venir Next LT Pro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C6A83-E6FA-D4FB-0F1A-27C84C63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88D5127B-6F5C-4D64-B08E-1D0E86344681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BBC7F-2FC1-D38B-E9BA-F1828827D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5B879-92DB-04AD-C408-72E1ADEF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49739B69-B6AB-4F6B-840B-AE603869CF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18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36EF-01CB-B756-F842-65E2C700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551F48-18C3-08CF-5462-8CFFCEF20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375D9-7074-551D-81CA-9C565EC25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2EC37-769D-E0D6-755B-0FB8A7B9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5127B-6F5C-4D64-B08E-1D0E8634468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D6C6F-A786-81CE-8264-63A8622F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14FD5-1BA4-B54A-E80A-DC61F16B9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39B69-B6AB-4F6B-840B-AE603869C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97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582C-38E3-07AC-186D-47BC180BB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C9893-3FA0-F8B4-11D9-256BB4A0A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F6750-5C25-C824-FB6F-54B571DE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5127B-6F5C-4D64-B08E-1D0E8634468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4DE50-B096-3DFF-FC5B-AD52E625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BCC0C-E4E0-215F-1598-71187AB6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39B69-B6AB-4F6B-840B-AE603869C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16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A6884A-6E34-1DF7-57AD-120D36C38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EDF6A-13D5-1A0B-BB4F-1D8782210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F7BF6-3CEB-3896-976D-4FB3D36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5127B-6F5C-4D64-B08E-1D0E8634468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69D1C-07B1-CB80-3D2D-CD15A2DC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C4D49-EA4B-0BF1-7EF3-71099890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39B69-B6AB-4F6B-840B-AE603869C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A4FF-F7C0-B1B9-114A-C2771E5C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3000"/>
          </a:xfrm>
        </p:spPr>
        <p:txBody>
          <a:bodyPr/>
          <a:lstStyle>
            <a:lvl1pPr algn="ctr"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CAECF-A28F-744B-71DB-7D3A681C7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0C822-9D74-338B-A357-5FB000E7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88D5127B-6F5C-4D64-B08E-1D0E86344681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B5775-4F3D-3EC2-44DC-7C690AD9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D371C-C4C5-0709-8008-284CE30A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49739B69-B6AB-4F6B-840B-AE603869CF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1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A4FF-F7C0-B1B9-114A-C2771E5C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3000"/>
          </a:xfrm>
        </p:spPr>
        <p:txBody>
          <a:bodyPr/>
          <a:lstStyle>
            <a:lvl1pPr algn="ctr">
              <a:defRPr b="1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CAECF-A28F-744B-71DB-7D3A681C7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0C822-9D74-338B-A357-5FB000E7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88D5127B-6F5C-4D64-B08E-1D0E86344681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B5775-4F3D-3EC2-44DC-7C690AD9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D371C-C4C5-0709-8008-284CE30A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49739B69-B6AB-4F6B-840B-AE603869CF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F0A65620-62E7-BFEA-15BF-B4B90835EC79}"/>
              </a:ext>
            </a:extLst>
          </p:cNvPr>
          <p:cNvSpPr>
            <a:spLocks noChangeAspect="1"/>
          </p:cNvSpPr>
          <p:nvPr userDrawn="1"/>
        </p:nvSpPr>
        <p:spPr>
          <a:xfrm>
            <a:off x="10430832" y="-1532732"/>
            <a:ext cx="3338513" cy="3338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E71C2AF7-5D66-2D6B-5433-3C82EC36BA61}"/>
              </a:ext>
            </a:extLst>
          </p:cNvPr>
          <p:cNvSpPr>
            <a:spLocks noChangeAspect="1"/>
          </p:cNvSpPr>
          <p:nvPr userDrawn="1"/>
        </p:nvSpPr>
        <p:spPr>
          <a:xfrm>
            <a:off x="-1735221" y="5241925"/>
            <a:ext cx="3232150" cy="3232150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8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4C4F-5CE2-F596-B704-8BC1A99CF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805F2-E9EF-7EE3-F9AF-1BF316D38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4FCE1-D52E-C90A-0B29-E190FFC6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88D5127B-6F5C-4D64-B08E-1D0E86344681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AFEEC-B9A4-F399-3DB1-9502C50DF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53228-A44A-3BA9-8B1E-029E3EB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49739B69-B6AB-4F6B-840B-AE603869CF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27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ED3F-0930-1E11-105F-018E1E23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7D5DC-998C-2E79-1588-634C1FAA7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1256F-C4C0-A776-9422-36169FFFF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F7B14-24AE-F491-2401-4D60EBBB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88D5127B-6F5C-4D64-B08E-1D0E86344681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82943-9998-C878-E4B4-BCCED4C2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A3298-91BC-89AC-906C-1C46FA1C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49739B69-B6AB-4F6B-840B-AE603869CF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2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1517-31BB-613A-3E31-DAC10B79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D3B4-9DFA-882D-A318-7D7647F6B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F70C9-E5A1-FE1B-F835-BF6236330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18BA70-A437-CB99-AA0A-866B3AB9C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188E9-0C5E-0458-2CD6-DD6ACB58B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0A7B3B-188E-0ADB-53F1-D7B30016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88D5127B-6F5C-4D64-B08E-1D0E86344681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DC9109-8BDB-E50A-250A-16F854B4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682CD4-A4B4-5176-51C8-AC9AB6BA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49739B69-B6AB-4F6B-840B-AE603869CF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6CAB-6735-D8DA-E51C-6F1B41B5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F9BF9-284C-718F-61DE-EEC4D2B35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88D5127B-6F5C-4D64-B08E-1D0E86344681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5246E-FFA6-CA76-EBB4-409F2AA2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C4B7D-9465-CCCF-1B11-39C7BA2E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fld id="{49739B69-B6AB-4F6B-840B-AE603869CF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7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38094-4ACA-EB65-2BF7-460FC007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5127B-6F5C-4D64-B08E-1D0E8634468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848DA-FAA5-B552-EB11-D653640E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2ECE-8943-DF24-E3AB-4D7A0926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39B69-B6AB-4F6B-840B-AE603869C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9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87B6-3700-E968-6597-8D15BF5B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6F2F6-7E54-FDA8-B099-7E40E64C3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F5B0E-FECC-2691-F446-D2B846A3D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D3703-EBDB-6C49-93CF-F0620507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5127B-6F5C-4D64-B08E-1D0E86344681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E3D5C-9986-28B2-9971-DDB83DF5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322AA-73AD-DB0D-F294-8A978E50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39B69-B6AB-4F6B-840B-AE603869C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6F853-6307-5EAF-2F32-E18D916B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0F05A-8546-E774-0940-8CEF51980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7DD2F-8B66-E5A6-A2D6-CEAB48C3E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88D5127B-6F5C-4D64-B08E-1D0E86344681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3C403-6326-FD46-C9F6-4A259C81A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15AFA-B23C-EDF9-A9D1-7B38C0662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9739B69-B6AB-4F6B-840B-AE603869CF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1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venir Next LT Pro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venir Next LT Pro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venir Next LT Pro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Next LT Pro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venir Next LT Pro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c2-18-214-13-65.compute-1.amazonaws.com:5001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://ec2-18-214-13-65.compute-1.amazonaws.com:5000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304738" y="-470898"/>
            <a:ext cx="1765167" cy="1765167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E4E086-FAF5-E128-F2CF-64121B0DCFFC}"/>
              </a:ext>
            </a:extLst>
          </p:cNvPr>
          <p:cNvGrpSpPr/>
          <p:nvPr/>
        </p:nvGrpSpPr>
        <p:grpSpPr>
          <a:xfrm>
            <a:off x="2705256" y="2767313"/>
            <a:ext cx="6781489" cy="1323375"/>
            <a:chOff x="4047063" y="2410696"/>
            <a:chExt cx="4097873" cy="799680"/>
          </a:xfrm>
        </p:grpSpPr>
        <p:sp>
          <p:nvSpPr>
            <p:cNvPr id="10" name="TextBox 10"/>
            <p:cNvSpPr txBox="1"/>
            <p:nvPr/>
          </p:nvSpPr>
          <p:spPr>
            <a:xfrm>
              <a:off x="4047063" y="2410696"/>
              <a:ext cx="4097873" cy="7694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09"/>
                </a:lnSpc>
              </a:pPr>
              <a:r>
                <a:rPr lang="en-US" sz="5008" b="1" dirty="0">
                  <a:solidFill>
                    <a:srgbClr val="FFFBFB"/>
                  </a:solidFill>
                  <a:latin typeface="Avenir Next LT Pro" panose="020B0504020202020204" pitchFamily="34" charset="0"/>
                </a:rPr>
                <a:t>Num2Verify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04089" y="2875648"/>
              <a:ext cx="3183819" cy="3347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53"/>
                </a:lnSpc>
              </a:pPr>
              <a:r>
                <a:rPr lang="en-US" sz="2000" b="1" dirty="0">
                  <a:solidFill>
                    <a:srgbClr val="56AEFF"/>
                  </a:solidFill>
                  <a:latin typeface="Avenir Next LT Pro" panose="020B0504020202020204" pitchFamily="34" charset="0"/>
                </a:rPr>
                <a:t>Virtual Number Provider</a:t>
              </a:r>
            </a:p>
          </p:txBody>
        </p:sp>
      </p:grpSp>
      <p:pic>
        <p:nvPicPr>
          <p:cNvPr id="7" name="Picture 6" descr="A cellphone with a screen&#10;&#10;Description automatically generated">
            <a:extLst>
              <a:ext uri="{FF2B5EF4-FFF2-40B4-BE49-F238E27FC236}">
                <a16:creationId xmlns:a16="http://schemas.microsoft.com/office/drawing/2014/main" id="{5CF11D86-6D84-490C-6B0C-9A947E0EF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49" y="2717273"/>
            <a:ext cx="902464" cy="9024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8C993-B7E3-C1C6-C192-F774CA821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EDBCB-B4AC-1344-4AAD-190C6454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Front-end Structure</a:t>
            </a:r>
          </a:p>
        </p:txBody>
      </p:sp>
      <p:pic>
        <p:nvPicPr>
          <p:cNvPr id="31" name="Content Placeholder 30" descr="A diagram of a data flow&#10;&#10;Description automatically generated">
            <a:extLst>
              <a:ext uri="{FF2B5EF4-FFF2-40B4-BE49-F238E27FC236}">
                <a16:creationId xmlns:a16="http://schemas.microsoft.com/office/drawing/2014/main" id="{A29292D7-9FDC-448A-07BF-11602CF3B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02" y="1825625"/>
            <a:ext cx="6327395" cy="4351338"/>
          </a:xfrm>
        </p:spPr>
      </p:pic>
    </p:spTree>
    <p:extLst>
      <p:ext uri="{BB962C8B-B14F-4D97-AF65-F5344CB8AC3E}">
        <p14:creationId xmlns:p14="http://schemas.microsoft.com/office/powerpoint/2010/main" val="390346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3FB9-1991-FEC3-B3EB-18FAE1402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10A3-85E4-BA50-63BA-FA22822E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Front-end Code Files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792352-6246-972B-7583-0B967F05D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23" y="1889096"/>
            <a:ext cx="2858575" cy="481650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1D1F56-4770-5C39-9C3B-EED8244F2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90" y="1889096"/>
            <a:ext cx="2804248" cy="2553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9CDA02-2461-59DA-947F-E083E409A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58" y="1889096"/>
            <a:ext cx="2851247" cy="35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6EDD-868A-EEF6-20FB-01743696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CEBB-F568-8A79-A0A2-268823E4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4" name="Home">
            <a:hlinkClick r:id="" action="ppaction://media"/>
            <a:extLst>
              <a:ext uri="{FF2B5EF4-FFF2-40B4-BE49-F238E27FC236}">
                <a16:creationId xmlns:a16="http://schemas.microsoft.com/office/drawing/2014/main" id="{63B81103-9E06-1B2E-2074-8402B27ED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1516" y="1508125"/>
            <a:ext cx="9673411" cy="470001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8920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6EDD-868A-EEF6-20FB-01743696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gnup">
            <a:hlinkClick r:id="" action="ppaction://media"/>
            <a:extLst>
              <a:ext uri="{FF2B5EF4-FFF2-40B4-BE49-F238E27FC236}">
                <a16:creationId xmlns:a16="http://schemas.microsoft.com/office/drawing/2014/main" id="{57DC75D9-2559-D8AC-86C7-C7C4E6A9D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073" y="1508125"/>
            <a:ext cx="9673411" cy="470001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CCEBB-F568-8A79-A0A2-268823E4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4462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E2B40-D342-A649-FFB3-14B07328F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tivation">
            <a:hlinkClick r:id="" action="ppaction://media"/>
            <a:extLst>
              <a:ext uri="{FF2B5EF4-FFF2-40B4-BE49-F238E27FC236}">
                <a16:creationId xmlns:a16="http://schemas.microsoft.com/office/drawing/2014/main" id="{2AE9E250-2A54-D3D8-D1AF-C3B831BA20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073" y="1508125"/>
            <a:ext cx="9673411" cy="470001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A4F9D-7338-4EE0-AB67-47B4C1CC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Page</a:t>
            </a:r>
          </a:p>
        </p:txBody>
      </p:sp>
    </p:spTree>
    <p:extLst>
      <p:ext uri="{BB962C8B-B14F-4D97-AF65-F5344CB8AC3E}">
        <p14:creationId xmlns:p14="http://schemas.microsoft.com/office/powerpoint/2010/main" val="231530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E2B40-D342-A649-FFB3-14B07328F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orgotPassword">
            <a:hlinkClick r:id="" action="ppaction://media"/>
            <a:extLst>
              <a:ext uri="{FF2B5EF4-FFF2-40B4-BE49-F238E27FC236}">
                <a16:creationId xmlns:a16="http://schemas.microsoft.com/office/drawing/2014/main" id="{E844103F-083A-BF39-0379-50CCAE0F6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073" y="1508125"/>
            <a:ext cx="9674200" cy="470001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A4F9D-7338-4EE0-AB67-47B4C1CC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Forgot Password Page</a:t>
            </a:r>
          </a:p>
        </p:txBody>
      </p:sp>
    </p:spTree>
    <p:extLst>
      <p:ext uri="{BB962C8B-B14F-4D97-AF65-F5344CB8AC3E}">
        <p14:creationId xmlns:p14="http://schemas.microsoft.com/office/powerpoint/2010/main" val="28609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E2B40-D342-A649-FFB3-14B07328F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gn in">
            <a:hlinkClick r:id="" action="ppaction://media"/>
            <a:extLst>
              <a:ext uri="{FF2B5EF4-FFF2-40B4-BE49-F238E27FC236}">
                <a16:creationId xmlns:a16="http://schemas.microsoft.com/office/drawing/2014/main" id="{38AC2D80-E597-6690-22D2-706F1E4C7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073" y="1508125"/>
            <a:ext cx="9674200" cy="470001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A4F9D-7338-4EE0-AB67-47B4C1CC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In Page</a:t>
            </a:r>
          </a:p>
        </p:txBody>
      </p:sp>
    </p:spTree>
    <p:extLst>
      <p:ext uri="{BB962C8B-B14F-4D97-AF65-F5344CB8AC3E}">
        <p14:creationId xmlns:p14="http://schemas.microsoft.com/office/powerpoint/2010/main" val="37866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6EDD-868A-EEF6-20FB-01743696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CEBB-F568-8A79-A0A2-268823E4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Country List Page</a:t>
            </a:r>
          </a:p>
        </p:txBody>
      </p:sp>
      <p:pic>
        <p:nvPicPr>
          <p:cNvPr id="18" name="msedge_pArK6PHXTZ">
            <a:hlinkClick r:id="" action="ppaction://media"/>
            <a:extLst>
              <a:ext uri="{FF2B5EF4-FFF2-40B4-BE49-F238E27FC236}">
                <a16:creationId xmlns:a16="http://schemas.microsoft.com/office/drawing/2014/main" id="{155B07A9-AB84-3F64-46E2-E96E0DC75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072" y="1508125"/>
            <a:ext cx="9677855" cy="470217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946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6EDD-868A-EEF6-20FB-01743696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untry numbers">
            <a:hlinkClick r:id="" action="ppaction://media"/>
            <a:extLst>
              <a:ext uri="{FF2B5EF4-FFF2-40B4-BE49-F238E27FC236}">
                <a16:creationId xmlns:a16="http://schemas.microsoft.com/office/drawing/2014/main" id="{8A4813D1-0D9A-15B0-2980-91DC72CC61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072" y="1508125"/>
            <a:ext cx="9677855" cy="470217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CCEBB-F568-8A79-A0A2-268823E4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Country Numbers Page</a:t>
            </a:r>
          </a:p>
        </p:txBody>
      </p:sp>
    </p:spTree>
    <p:extLst>
      <p:ext uri="{BB962C8B-B14F-4D97-AF65-F5344CB8AC3E}">
        <p14:creationId xmlns:p14="http://schemas.microsoft.com/office/powerpoint/2010/main" val="407620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6EDD-868A-EEF6-20FB-01743696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ser Numbers">
            <a:hlinkClick r:id="" action="ppaction://media"/>
            <a:extLst>
              <a:ext uri="{FF2B5EF4-FFF2-40B4-BE49-F238E27FC236}">
                <a16:creationId xmlns:a16="http://schemas.microsoft.com/office/drawing/2014/main" id="{E3C5216E-999D-8643-E31C-5D1DE7DC31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071" y="1508125"/>
            <a:ext cx="9677855" cy="470217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CCEBB-F568-8A79-A0A2-268823E4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Numbers Page</a:t>
            </a:r>
          </a:p>
        </p:txBody>
      </p:sp>
    </p:spTree>
    <p:extLst>
      <p:ext uri="{BB962C8B-B14F-4D97-AF65-F5344CB8AC3E}">
        <p14:creationId xmlns:p14="http://schemas.microsoft.com/office/powerpoint/2010/main" val="17784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A81EB-3E3A-4676-737D-58E3038E6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C53E-0295-4B22-6736-38C3A55A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400" dirty="0">
                <a:solidFill>
                  <a:srgbClr val="56AEFF"/>
                </a:solidFill>
                <a:ea typeface="+mn-ea"/>
                <a:cs typeface="+mn-cs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23D-DF9F-C04E-9E3B-4A9991400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922" y="1825625"/>
            <a:ext cx="4490157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200" b="1" i="0" dirty="0">
                <a:effectLst/>
              </a:rPr>
              <a:t>1- Introduction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200" b="1" dirty="0">
                <a:solidFill>
                  <a:schemeClr val="bg1"/>
                </a:solidFill>
              </a:rPr>
              <a:t>2- System Requirements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200" b="1" dirty="0"/>
              <a:t>3- Technologies and Libraries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200" b="1" dirty="0"/>
              <a:t>4- Front-End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200" b="1" dirty="0"/>
              <a:t>5- Back-End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200" b="1" dirty="0"/>
              <a:t>6- Conclusion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400" b="1" dirty="0"/>
          </a:p>
          <a:p>
            <a:pPr marL="0" indent="0" algn="ctr">
              <a:lnSpc>
                <a:spcPct val="150000"/>
              </a:lnSpc>
              <a:buNone/>
            </a:pPr>
            <a:endParaRPr lang="en-US" sz="2200" b="1" dirty="0"/>
          </a:p>
          <a:p>
            <a:pPr marL="0" indent="0" algn="ctr">
              <a:lnSpc>
                <a:spcPct val="150000"/>
              </a:lnSpc>
              <a:buNone/>
            </a:pPr>
            <a:endParaRPr lang="en-US" sz="14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360F52-4097-D9AD-F469-4A4646D7D488}"/>
              </a:ext>
            </a:extLst>
          </p:cNvPr>
          <p:cNvSpPr txBox="1">
            <a:spLocks/>
          </p:cNvSpPr>
          <p:nvPr/>
        </p:nvSpPr>
        <p:spPr>
          <a:xfrm>
            <a:off x="7992730" y="1825625"/>
            <a:ext cx="3891455" cy="69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DD3274-83D1-0A67-125F-48B754278A73}"/>
              </a:ext>
            </a:extLst>
          </p:cNvPr>
          <p:cNvSpPr txBox="1">
            <a:spLocks/>
          </p:cNvSpPr>
          <p:nvPr/>
        </p:nvSpPr>
        <p:spPr>
          <a:xfrm>
            <a:off x="7301015" y="1825625"/>
            <a:ext cx="26374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450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6EDD-868A-EEF6-20FB-01743696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umber Messages">
            <a:hlinkClick r:id="" action="ppaction://media"/>
            <a:extLst>
              <a:ext uri="{FF2B5EF4-FFF2-40B4-BE49-F238E27FC236}">
                <a16:creationId xmlns:a16="http://schemas.microsoft.com/office/drawing/2014/main" id="{D338AEEF-CBA8-08B7-039A-88181254D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070" y="1508125"/>
            <a:ext cx="9677855" cy="470217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CCEBB-F568-8A79-A0A2-268823E4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Messages Page</a:t>
            </a:r>
          </a:p>
        </p:txBody>
      </p:sp>
    </p:spTree>
    <p:extLst>
      <p:ext uri="{BB962C8B-B14F-4D97-AF65-F5344CB8AC3E}">
        <p14:creationId xmlns:p14="http://schemas.microsoft.com/office/powerpoint/2010/main" val="222164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6EDD-868A-EEF6-20FB-01743696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file">
            <a:hlinkClick r:id="" action="ppaction://media"/>
            <a:extLst>
              <a:ext uri="{FF2B5EF4-FFF2-40B4-BE49-F238E27FC236}">
                <a16:creationId xmlns:a16="http://schemas.microsoft.com/office/drawing/2014/main" id="{FC675DB8-6F80-B1D2-10B5-170CCD47D7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070" y="1508125"/>
            <a:ext cx="9677855" cy="470217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CCEBB-F568-8A79-A0A2-268823E4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Profile Page</a:t>
            </a:r>
          </a:p>
        </p:txBody>
      </p:sp>
    </p:spTree>
    <p:extLst>
      <p:ext uri="{BB962C8B-B14F-4D97-AF65-F5344CB8AC3E}">
        <p14:creationId xmlns:p14="http://schemas.microsoft.com/office/powerpoint/2010/main" val="23828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631FD-8E7D-CFAE-94AD-193C0169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4EEA-7A08-B7A5-77C1-022182354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1170795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EEE8-0D44-BDE5-030D-A03A9BCD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B7A7-6F1A-325A-1063-D42B6598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Back-End Structure</a:t>
            </a:r>
          </a:p>
        </p:txBody>
      </p:sp>
      <p:pic>
        <p:nvPicPr>
          <p:cNvPr id="4" name="Picture 3" descr="A diagram of a server&#10;&#10;Description automatically generated">
            <a:extLst>
              <a:ext uri="{FF2B5EF4-FFF2-40B4-BE49-F238E27FC236}">
                <a16:creationId xmlns:a16="http://schemas.microsoft.com/office/drawing/2014/main" id="{FE468A2D-3C86-F587-AAD6-31ABA92EE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13" y="1508125"/>
            <a:ext cx="5803174" cy="46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1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A0055-F9FC-2A03-8E87-88B00E6CB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0ED6-97C0-DA91-0C94-A29C9133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Backend Files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AB84AB-385E-CB1A-5448-E8BADDFE613E}"/>
              </a:ext>
            </a:extLst>
          </p:cNvPr>
          <p:cNvGrpSpPr/>
          <p:nvPr/>
        </p:nvGrpSpPr>
        <p:grpSpPr>
          <a:xfrm>
            <a:off x="1360353" y="1508125"/>
            <a:ext cx="9471294" cy="4639857"/>
            <a:chOff x="1501506" y="1650716"/>
            <a:chExt cx="9471294" cy="4639857"/>
          </a:xfrm>
        </p:grpSpPr>
        <p:pic>
          <p:nvPicPr>
            <p:cNvPr id="10" name="Picture 9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288E8783-A07B-F415-FD72-C811BB8A5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506" y="1650716"/>
              <a:ext cx="4391294" cy="4639857"/>
            </a:xfrm>
            <a:prstGeom prst="rect">
              <a:avLst/>
            </a:prstGeom>
          </p:spPr>
        </p:pic>
        <p:pic>
          <p:nvPicPr>
            <p:cNvPr id="12" name="Picture 11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F46B6AC3-C50E-07F2-6F75-50EA4D0DE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506" y="1650716"/>
              <a:ext cx="4391294" cy="4639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0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E4C0E-AE33-5373-394F-359A81985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CA9C-ADF7-8BD6-1C6C-956E5F7B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Collections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23C8DB-E088-FD19-E11E-6152ABF07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" b="8283"/>
          <a:stretch/>
        </p:blipFill>
        <p:spPr>
          <a:xfrm>
            <a:off x="2130425" y="2690261"/>
            <a:ext cx="7931150" cy="38026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693AC0-4461-847B-5444-A2153FAD5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4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</a:rPr>
              <a:t>We used MongoDB Atlas to Store the database</a:t>
            </a:r>
          </a:p>
        </p:txBody>
      </p:sp>
    </p:spTree>
    <p:extLst>
      <p:ext uri="{BB962C8B-B14F-4D97-AF65-F5344CB8AC3E}">
        <p14:creationId xmlns:p14="http://schemas.microsoft.com/office/powerpoint/2010/main" val="18425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6EDD-868A-EEF6-20FB-01743696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CEBB-F568-8A79-A0A2-268823E4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Swagger docs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40DB76-98DA-31AF-908B-83CD0D63EC49}"/>
              </a:ext>
            </a:extLst>
          </p:cNvPr>
          <p:cNvGrpSpPr/>
          <p:nvPr/>
        </p:nvGrpSpPr>
        <p:grpSpPr>
          <a:xfrm>
            <a:off x="903708" y="2412999"/>
            <a:ext cx="10366076" cy="4289365"/>
            <a:chOff x="903708" y="2019299"/>
            <a:chExt cx="10366076" cy="4289365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087DBDE-7D0A-CEC3-2335-C41D0C43F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20128"/>
              <a:ext cx="5173784" cy="4288536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42D3490-2D43-3427-BD16-25DBB13E2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08" y="2019299"/>
              <a:ext cx="4785892" cy="4289365"/>
            </a:xfrm>
            <a:prstGeom prst="rect">
              <a:avLst/>
            </a:prstGeom>
          </p:spPr>
        </p:pic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F3B712-BCEC-AF23-78AB-94BEAAA60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4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</a:rPr>
              <a:t>We used </a:t>
            </a:r>
            <a:r>
              <a:rPr lang="en-US" sz="2400" dirty="0"/>
              <a:t>the Swagger plugins to write swagger docs</a:t>
            </a:r>
            <a:endParaRPr lang="en-US" sz="2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9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D0F6D-B7CD-9527-62C7-A0A1BB522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6D26-46A4-1C80-1B76-67A82280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D654A8-6B87-7A23-3378-37B5C56A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9145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0" i="0" dirty="0">
              <a:effectLst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</a:rPr>
              <a:t>The website was deployed to an AWS EC2 instance at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hlinkClick r:id="rId3"/>
              </a:rPr>
              <a:t>http://ec2-18-214-13-65.compute-1.amazonaws.com:5001</a:t>
            </a:r>
            <a:r>
              <a:rPr lang="en-US" sz="2000" b="0" i="0" dirty="0">
                <a:effectLst/>
              </a:rPr>
              <a:t> for the front-end,</a:t>
            </a:r>
            <a:br>
              <a:rPr lang="en-US" sz="2000" b="0" i="0" dirty="0">
                <a:effectLst/>
              </a:rPr>
            </a:br>
            <a:r>
              <a:rPr lang="en-US" sz="2000" dirty="0">
                <a:hlinkClick r:id="rId4"/>
              </a:rPr>
              <a:t>http://ec2-18-214-13-65.compute-1.amazonaws.com:5000</a:t>
            </a:r>
            <a:r>
              <a:rPr lang="en-US" sz="2000" dirty="0"/>
              <a:t> for the back-end.</a:t>
            </a:r>
            <a:endParaRPr lang="en-US" sz="2000" b="0" i="0" dirty="0">
              <a:effectLst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CA7A45B-97DE-8938-774D-0C63588462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61" y="3591333"/>
            <a:ext cx="6105079" cy="29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3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pan dir="u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6221-5C7D-DF6A-898A-DA77071B6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✨</a:t>
            </a:r>
          </a:p>
        </p:txBody>
      </p:sp>
    </p:spTree>
    <p:extLst>
      <p:ext uri="{BB962C8B-B14F-4D97-AF65-F5344CB8AC3E}">
        <p14:creationId xmlns:p14="http://schemas.microsoft.com/office/powerpoint/2010/main" val="357247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6221-5C7D-DF6A-898A-DA77071B6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032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1752-57F8-6946-9AE4-2FEB1A98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0DB6-3410-F74F-EE01-BE20B376E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b="0" i="0" dirty="0">
              <a:effectLst/>
            </a:endParaRPr>
          </a:p>
          <a:p>
            <a:pPr marL="0" indent="0" algn="ctr">
              <a:buNone/>
            </a:pPr>
            <a:r>
              <a:rPr lang="en-US" sz="2400" b="0" i="0" dirty="0">
                <a:effectLst/>
              </a:rPr>
              <a:t>Num2Verify is an innovative platform that provides users with temporary virtual phone numbers to receive account verification messages securely and conveniently.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b="0" i="0" dirty="0">
                <a:effectLst/>
              </a:rPr>
              <a:t>Whether you're signing up for a new service, creating a social media account, or verifying your identity on various online platforms, Num2Verify offers a seamless solution to ensure your privacy and security.</a:t>
            </a:r>
          </a:p>
        </p:txBody>
      </p:sp>
    </p:spTree>
    <p:extLst>
      <p:ext uri="{BB962C8B-B14F-4D97-AF65-F5344CB8AC3E}">
        <p14:creationId xmlns:p14="http://schemas.microsoft.com/office/powerpoint/2010/main" val="30963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6559-69EC-08BC-5605-1BE03FFD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8F1D-0920-A974-4C51-F6DDB8EB0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CB51F-9097-AA19-5809-09A3C807A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0" i="0" dirty="0"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i="0" dirty="0">
                <a:effectLst/>
              </a:rPr>
              <a:t>Key features of Num2Verify</a:t>
            </a:r>
          </a:p>
          <a:p>
            <a:pPr>
              <a:lnSpc>
                <a:spcPct val="100000"/>
              </a:lnSpc>
            </a:pPr>
            <a:r>
              <a:rPr lang="en-US" sz="2000" b="0" i="0" dirty="0">
                <a:effectLst/>
              </a:rPr>
              <a:t>	Instant access to virtual numbers from multiple countries</a:t>
            </a:r>
          </a:p>
          <a:p>
            <a:pPr>
              <a:lnSpc>
                <a:spcPct val="100000"/>
              </a:lnSpc>
            </a:pPr>
            <a:r>
              <a:rPr lang="en-US" sz="2000" b="0" i="0" dirty="0">
                <a:effectLst/>
              </a:rPr>
              <a:t>	Quick and secure SMS reception for verification codes</a:t>
            </a:r>
          </a:p>
          <a:p>
            <a:pPr>
              <a:lnSpc>
                <a:spcPct val="100000"/>
              </a:lnSpc>
            </a:pPr>
            <a:r>
              <a:rPr lang="en-US" sz="2000" b="0" i="0" dirty="0">
                <a:effectLst/>
              </a:rPr>
              <a:t>	Enhanced privacy by keeping your personal number private</a:t>
            </a:r>
          </a:p>
          <a:p>
            <a:pPr>
              <a:lnSpc>
                <a:spcPct val="100000"/>
              </a:lnSpc>
            </a:pPr>
            <a:r>
              <a:rPr lang="en-US" sz="2000" b="0" i="0" dirty="0">
                <a:effectLst/>
              </a:rPr>
              <a:t>	Easy-to-use interface with seamless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87713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8700-AFD4-62A6-8C4A-A4FC1E985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6667-E1C8-2EF5-F13E-126B830E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5C972-9472-0771-3A8F-909DCC92B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i="0" dirty="0">
                <a:effectLst/>
              </a:rPr>
              <a:t>User Registration (Sign Up)</a:t>
            </a:r>
          </a:p>
          <a:p>
            <a:pPr marL="0" indent="0">
              <a:buNone/>
            </a:pPr>
            <a:r>
              <a:rPr lang="en-US" sz="1900" b="0" i="0" dirty="0">
                <a:effectLst/>
              </a:rPr>
              <a:t>	The system should allow new users to create an account by providing necessary 	details. </a:t>
            </a:r>
          </a:p>
          <a:p>
            <a:pPr marL="0" indent="0">
              <a:buNone/>
            </a:pPr>
            <a:r>
              <a:rPr lang="en-US" sz="2200" b="1" i="0" dirty="0">
                <a:effectLst/>
              </a:rPr>
              <a:t>User Login (Sign In)</a:t>
            </a:r>
          </a:p>
          <a:p>
            <a:pPr marL="0" indent="0">
              <a:buNone/>
            </a:pPr>
            <a:r>
              <a:rPr lang="en-US" sz="1900" b="0" i="0" dirty="0">
                <a:effectLst/>
              </a:rPr>
              <a:t>	Registered users should be able to log in using their credentials. </a:t>
            </a:r>
          </a:p>
          <a:p>
            <a:pPr marL="0" indent="0">
              <a:buNone/>
            </a:pPr>
            <a:r>
              <a:rPr lang="en-US" sz="2200" b="1" i="0" dirty="0">
                <a:effectLst/>
              </a:rPr>
              <a:t>Forgot Password</a:t>
            </a:r>
          </a:p>
          <a:p>
            <a:pPr marL="0" indent="0">
              <a:buNone/>
            </a:pPr>
            <a:r>
              <a:rPr lang="en-US" sz="1900" b="0" i="0" dirty="0">
                <a:effectLst/>
              </a:rPr>
              <a:t>	Users who forgot their password should be able to reset it by providing their 	registered email. </a:t>
            </a:r>
          </a:p>
          <a:p>
            <a:pPr marL="0" indent="0">
              <a:buNone/>
            </a:pPr>
            <a:r>
              <a:rPr lang="en-US" sz="2200" b="1" dirty="0"/>
              <a:t>Account Verification</a:t>
            </a:r>
          </a:p>
          <a:p>
            <a:pPr marL="0" indent="0">
              <a:buNone/>
            </a:pPr>
            <a:r>
              <a:rPr lang="en-US" sz="1900" dirty="0"/>
              <a:t>	Users Receive a verification code in their email upon registration which they can 	use to verify their account.</a:t>
            </a:r>
            <a:endParaRPr lang="en-US" sz="19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568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0B57-CFF3-72E1-E78B-3AF5DA404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371D-96CD-4B38-52E0-2C1E15E5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BE4F-3ED2-9FFE-7250-363629737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i="0" dirty="0">
                <a:effectLst/>
              </a:rPr>
              <a:t>View Countries List</a:t>
            </a:r>
          </a:p>
          <a:p>
            <a:pPr marL="0" indent="0">
              <a:buNone/>
            </a:pPr>
            <a:r>
              <a:rPr lang="en-US" sz="2000" b="0" i="0" dirty="0">
                <a:effectLst/>
              </a:rPr>
              <a:t>	The system should display a list of countries where virtual numbers are available. </a:t>
            </a:r>
          </a:p>
          <a:p>
            <a:pPr marL="0" indent="0">
              <a:buNone/>
            </a:pPr>
            <a:r>
              <a:rPr lang="en-US" sz="2400" b="1" i="0" dirty="0">
                <a:effectLst/>
              </a:rPr>
              <a:t>Claim a Number</a:t>
            </a:r>
          </a:p>
          <a:p>
            <a:pPr marL="0" indent="0">
              <a:buNone/>
            </a:pPr>
            <a:r>
              <a:rPr lang="en-US" sz="2000" b="0" i="0" dirty="0">
                <a:effectLst/>
              </a:rPr>
              <a:t>	Users should be able to claim a virtual number for receiving account verification 	messages. </a:t>
            </a:r>
          </a:p>
          <a:p>
            <a:pPr marL="0" indent="0">
              <a:buNone/>
            </a:pPr>
            <a:r>
              <a:rPr lang="en-US" sz="2400" b="1" i="0" dirty="0">
                <a:effectLst/>
              </a:rPr>
              <a:t>View User's Claimed Numbers</a:t>
            </a:r>
          </a:p>
          <a:p>
            <a:pPr marL="0" indent="0">
              <a:buNone/>
            </a:pPr>
            <a:r>
              <a:rPr lang="en-US" sz="2000" b="0" i="0" dirty="0">
                <a:effectLst/>
              </a:rPr>
              <a:t>	Users should be able to view the virtual numbers they have claimed. </a:t>
            </a:r>
          </a:p>
          <a:p>
            <a:pPr marL="0" indent="0">
              <a:buNone/>
            </a:pPr>
            <a:r>
              <a:rPr lang="en-US" sz="2400" b="1" i="0" dirty="0">
                <a:effectLst/>
              </a:rPr>
              <a:t>View Number Messages</a:t>
            </a:r>
          </a:p>
          <a:p>
            <a:pPr marL="0" indent="0">
              <a:buNone/>
            </a:pPr>
            <a:r>
              <a:rPr lang="en-US" sz="2000" b="0" i="0" dirty="0">
                <a:effectLst/>
              </a:rPr>
              <a:t>	Users should be able to view messages (e.g., SMS) received by a claimed virtual 	number. </a:t>
            </a:r>
          </a:p>
          <a:p>
            <a:pPr marL="0" indent="0">
              <a:buNone/>
            </a:pPr>
            <a:r>
              <a:rPr lang="en-US" sz="2400" b="1" i="0" dirty="0">
                <a:effectLst/>
              </a:rPr>
              <a:t>Delete a Number</a:t>
            </a:r>
          </a:p>
          <a:p>
            <a:pPr marL="0" indent="0">
              <a:buNone/>
            </a:pPr>
            <a:r>
              <a:rPr lang="en-US" sz="2200" b="0" i="0" dirty="0">
                <a:effectLst/>
              </a:rPr>
              <a:t>	Users should be able to delete (release) a virtual number they have claimed. </a:t>
            </a:r>
          </a:p>
        </p:txBody>
      </p:sp>
    </p:spTree>
    <p:extLst>
      <p:ext uri="{BB962C8B-B14F-4D97-AF65-F5344CB8AC3E}">
        <p14:creationId xmlns:p14="http://schemas.microsoft.com/office/powerpoint/2010/main" val="421372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F5E3-AA80-F186-F606-C482F1AA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and Libraries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8109A2C-320B-A014-D377-0DD0ACD95561}"/>
              </a:ext>
            </a:extLst>
          </p:cNvPr>
          <p:cNvGrpSpPr/>
          <p:nvPr/>
        </p:nvGrpSpPr>
        <p:grpSpPr>
          <a:xfrm>
            <a:off x="2153985" y="2071470"/>
            <a:ext cx="7884030" cy="1143374"/>
            <a:chOff x="2112678" y="2071470"/>
            <a:chExt cx="7884030" cy="1143374"/>
          </a:xfrm>
        </p:grpSpPr>
        <p:grpSp>
          <p:nvGrpSpPr>
            <p:cNvPr id="7" name="Group 7"/>
            <p:cNvGrpSpPr/>
            <p:nvPr/>
          </p:nvGrpSpPr>
          <p:grpSpPr>
            <a:xfrm>
              <a:off x="4754653" y="2071470"/>
              <a:ext cx="2349288" cy="1142515"/>
              <a:chOff x="0" y="0"/>
              <a:chExt cx="4698576" cy="2285030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0" y="0"/>
                <a:ext cx="4698576" cy="2285030"/>
                <a:chOff x="0" y="0"/>
                <a:chExt cx="1047069" cy="509214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1047069" cy="509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069" h="509214">
                      <a:moveTo>
                        <a:pt x="81327" y="0"/>
                      </a:moveTo>
                      <a:lnTo>
                        <a:pt x="965741" y="0"/>
                      </a:lnTo>
                      <a:cubicBezTo>
                        <a:pt x="1010657" y="0"/>
                        <a:pt x="1047069" y="36411"/>
                        <a:pt x="1047069" y="81327"/>
                      </a:cubicBezTo>
                      <a:lnTo>
                        <a:pt x="1047069" y="427887"/>
                      </a:lnTo>
                      <a:cubicBezTo>
                        <a:pt x="1047069" y="472803"/>
                        <a:pt x="1010657" y="509214"/>
                        <a:pt x="965741" y="509214"/>
                      </a:cubicBezTo>
                      <a:lnTo>
                        <a:pt x="81327" y="509214"/>
                      </a:lnTo>
                      <a:cubicBezTo>
                        <a:pt x="36411" y="509214"/>
                        <a:pt x="0" y="472803"/>
                        <a:pt x="0" y="427887"/>
                      </a:cubicBezTo>
                      <a:lnTo>
                        <a:pt x="0" y="81327"/>
                      </a:lnTo>
                      <a:cubicBezTo>
                        <a:pt x="0" y="36411"/>
                        <a:pt x="36411" y="0"/>
                        <a:pt x="81327" y="0"/>
                      </a:cubicBezTo>
                      <a:close/>
                    </a:path>
                  </a:pathLst>
                </a:custGeom>
                <a:solidFill>
                  <a:srgbClr val="00518E"/>
                </a:solidFill>
              </p:spPr>
              <p:txBody>
                <a:bodyPr/>
                <a:lstStyle/>
                <a:p>
                  <a:endParaRPr lang="en-US" sz="1200" dirty="0"/>
                </a:p>
              </p:txBody>
            </p:sp>
            <p:sp>
              <p:nvSpPr>
                <p:cNvPr id="5" name="TextBox 10"/>
                <p:cNvSpPr txBox="1"/>
                <p:nvPr/>
              </p:nvSpPr>
              <p:spPr>
                <a:xfrm>
                  <a:off x="0" y="-38100"/>
                  <a:ext cx="1047069" cy="547314"/>
                </a:xfrm>
                <a:prstGeom prst="rect">
                  <a:avLst/>
                </a:prstGeom>
              </p:spPr>
              <p:txBody>
                <a:bodyPr lIns="41053" tIns="41053" rIns="41053" bIns="41053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3" name="Freeform 11"/>
              <p:cNvSpPr/>
              <p:nvPr/>
            </p:nvSpPr>
            <p:spPr>
              <a:xfrm>
                <a:off x="1055566" y="599742"/>
                <a:ext cx="769751" cy="1085547"/>
              </a:xfrm>
              <a:custGeom>
                <a:avLst/>
                <a:gdLst/>
                <a:ahLst/>
                <a:cxnLst/>
                <a:rect l="l" t="t" r="r" b="b"/>
                <a:pathLst>
                  <a:path w="769751" h="1085547">
                    <a:moveTo>
                      <a:pt x="0" y="0"/>
                    </a:moveTo>
                    <a:lnTo>
                      <a:pt x="769752" y="0"/>
                    </a:lnTo>
                    <a:lnTo>
                      <a:pt x="769752" y="1085546"/>
                    </a:lnTo>
                    <a:lnTo>
                      <a:pt x="0" y="108554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2070964" y="697900"/>
                <a:ext cx="1572048" cy="8172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53"/>
                  </a:lnSpc>
                </a:pPr>
                <a:r>
                  <a:rPr lang="en-US" sz="2466" b="1" dirty="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CSS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7396041" y="2072329"/>
              <a:ext cx="2600667" cy="1142515"/>
              <a:chOff x="0" y="0"/>
              <a:chExt cx="5201335" cy="2285030"/>
            </a:xfrm>
          </p:grpSpPr>
          <p:grpSp>
            <p:nvGrpSpPr>
              <p:cNvPr id="14" name="Group 14"/>
              <p:cNvGrpSpPr/>
              <p:nvPr/>
            </p:nvGrpSpPr>
            <p:grpSpPr>
              <a:xfrm>
                <a:off x="0" y="0"/>
                <a:ext cx="5201335" cy="2285030"/>
                <a:chOff x="0" y="0"/>
                <a:chExt cx="1159107" cy="509214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1159107" cy="509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107" h="509214">
                      <a:moveTo>
                        <a:pt x="89056" y="0"/>
                      </a:moveTo>
                      <a:lnTo>
                        <a:pt x="1070051" y="0"/>
                      </a:lnTo>
                      <a:cubicBezTo>
                        <a:pt x="1093670" y="0"/>
                        <a:pt x="1116322" y="9383"/>
                        <a:pt x="1133023" y="26084"/>
                      </a:cubicBezTo>
                      <a:cubicBezTo>
                        <a:pt x="1149725" y="42785"/>
                        <a:pt x="1159107" y="65437"/>
                        <a:pt x="1159107" y="89056"/>
                      </a:cubicBezTo>
                      <a:lnTo>
                        <a:pt x="1159107" y="420158"/>
                      </a:lnTo>
                      <a:cubicBezTo>
                        <a:pt x="1159107" y="469343"/>
                        <a:pt x="1119236" y="509214"/>
                        <a:pt x="1070051" y="509214"/>
                      </a:cubicBezTo>
                      <a:lnTo>
                        <a:pt x="89056" y="509214"/>
                      </a:lnTo>
                      <a:cubicBezTo>
                        <a:pt x="65437" y="509214"/>
                        <a:pt x="42785" y="499832"/>
                        <a:pt x="26084" y="483131"/>
                      </a:cubicBezTo>
                      <a:cubicBezTo>
                        <a:pt x="9383" y="466429"/>
                        <a:pt x="0" y="443778"/>
                        <a:pt x="0" y="420158"/>
                      </a:cubicBezTo>
                      <a:lnTo>
                        <a:pt x="0" y="89056"/>
                      </a:lnTo>
                      <a:cubicBezTo>
                        <a:pt x="0" y="65437"/>
                        <a:pt x="9383" y="42785"/>
                        <a:pt x="26084" y="26084"/>
                      </a:cubicBezTo>
                      <a:cubicBezTo>
                        <a:pt x="42785" y="9383"/>
                        <a:pt x="65437" y="0"/>
                        <a:pt x="89056" y="0"/>
                      </a:cubicBezTo>
                      <a:close/>
                    </a:path>
                  </a:pathLst>
                </a:custGeom>
                <a:solidFill>
                  <a:srgbClr val="00518E"/>
                </a:solidFill>
              </p:spPr>
              <p:txBody>
                <a:bodyPr/>
                <a:lstStyle/>
                <a:p>
                  <a:endParaRPr lang="en-US" sz="1200" dirty="0"/>
                </a:p>
              </p:txBody>
            </p:sp>
            <p:sp>
              <p:nvSpPr>
                <p:cNvPr id="16" name="TextBox 16"/>
                <p:cNvSpPr txBox="1"/>
                <p:nvPr/>
              </p:nvSpPr>
              <p:spPr>
                <a:xfrm>
                  <a:off x="0" y="-38100"/>
                  <a:ext cx="1159107" cy="547314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17" name="Freeform 17"/>
              <p:cNvSpPr/>
              <p:nvPr/>
            </p:nvSpPr>
            <p:spPr>
              <a:xfrm>
                <a:off x="352158" y="757640"/>
                <a:ext cx="769750" cy="769752"/>
              </a:xfrm>
              <a:custGeom>
                <a:avLst/>
                <a:gdLst/>
                <a:ahLst/>
                <a:cxnLst/>
                <a:rect l="l" t="t" r="r" b="b"/>
                <a:pathLst>
                  <a:path w="769751" h="769751">
                    <a:moveTo>
                      <a:pt x="0" y="0"/>
                    </a:moveTo>
                    <a:lnTo>
                      <a:pt x="769751" y="0"/>
                    </a:lnTo>
                    <a:lnTo>
                      <a:pt x="769751" y="769752"/>
                    </a:lnTo>
                    <a:lnTo>
                      <a:pt x="0" y="76975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336664" y="697900"/>
                <a:ext cx="3593955" cy="8172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53"/>
                  </a:lnSpc>
                </a:pPr>
                <a:r>
                  <a:rPr lang="en-US" sz="2466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JavaScript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112678" y="2072329"/>
              <a:ext cx="2349288" cy="1142515"/>
              <a:chOff x="0" y="0"/>
              <a:chExt cx="4698576" cy="2285030"/>
            </a:xfrm>
          </p:grpSpPr>
          <p:grpSp>
            <p:nvGrpSpPr>
              <p:cNvPr id="20" name="Group 20"/>
              <p:cNvGrpSpPr/>
              <p:nvPr/>
            </p:nvGrpSpPr>
            <p:grpSpPr>
              <a:xfrm>
                <a:off x="0" y="0"/>
                <a:ext cx="4698576" cy="2285030"/>
                <a:chOff x="0" y="0"/>
                <a:chExt cx="1047069" cy="509214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1047069" cy="509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069" h="509214">
                      <a:moveTo>
                        <a:pt x="98585" y="0"/>
                      </a:moveTo>
                      <a:lnTo>
                        <a:pt x="948483" y="0"/>
                      </a:lnTo>
                      <a:cubicBezTo>
                        <a:pt x="974630" y="0"/>
                        <a:pt x="999705" y="10387"/>
                        <a:pt x="1018194" y="28875"/>
                      </a:cubicBezTo>
                      <a:cubicBezTo>
                        <a:pt x="1036682" y="47363"/>
                        <a:pt x="1047069" y="72439"/>
                        <a:pt x="1047069" y="98585"/>
                      </a:cubicBezTo>
                      <a:lnTo>
                        <a:pt x="1047069" y="410629"/>
                      </a:lnTo>
                      <a:cubicBezTo>
                        <a:pt x="1047069" y="465076"/>
                        <a:pt x="1002930" y="509214"/>
                        <a:pt x="948483" y="509214"/>
                      </a:cubicBezTo>
                      <a:lnTo>
                        <a:pt x="98585" y="509214"/>
                      </a:lnTo>
                      <a:cubicBezTo>
                        <a:pt x="72439" y="509214"/>
                        <a:pt x="47363" y="498828"/>
                        <a:pt x="28875" y="480339"/>
                      </a:cubicBezTo>
                      <a:cubicBezTo>
                        <a:pt x="10387" y="461851"/>
                        <a:pt x="0" y="436776"/>
                        <a:pt x="0" y="410629"/>
                      </a:cubicBezTo>
                      <a:lnTo>
                        <a:pt x="0" y="98585"/>
                      </a:lnTo>
                      <a:cubicBezTo>
                        <a:pt x="0" y="72439"/>
                        <a:pt x="10387" y="47363"/>
                        <a:pt x="28875" y="28875"/>
                      </a:cubicBezTo>
                      <a:cubicBezTo>
                        <a:pt x="47363" y="10387"/>
                        <a:pt x="72439" y="0"/>
                        <a:pt x="98585" y="0"/>
                      </a:cubicBezTo>
                      <a:close/>
                    </a:path>
                  </a:pathLst>
                </a:custGeom>
                <a:solidFill>
                  <a:srgbClr val="00518E"/>
                </a:solidFill>
              </p:spPr>
              <p:txBody>
                <a:bodyPr/>
                <a:lstStyle/>
                <a:p>
                  <a:endParaRPr lang="en-US" sz="1200" dirty="0"/>
                </a:p>
              </p:txBody>
            </p:sp>
            <p:sp>
              <p:nvSpPr>
                <p:cNvPr id="22" name="TextBox 22"/>
                <p:cNvSpPr txBox="1"/>
                <p:nvPr/>
              </p:nvSpPr>
              <p:spPr>
                <a:xfrm>
                  <a:off x="0" y="-38100"/>
                  <a:ext cx="1047069" cy="547314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23" name="Freeform 23"/>
              <p:cNvSpPr/>
              <p:nvPr/>
            </p:nvSpPr>
            <p:spPr>
              <a:xfrm>
                <a:off x="663890" y="599742"/>
                <a:ext cx="769751" cy="1085547"/>
              </a:xfrm>
              <a:custGeom>
                <a:avLst/>
                <a:gdLst/>
                <a:ahLst/>
                <a:cxnLst/>
                <a:rect l="l" t="t" r="r" b="b"/>
                <a:pathLst>
                  <a:path w="769751" h="1085547">
                    <a:moveTo>
                      <a:pt x="0" y="0"/>
                    </a:moveTo>
                    <a:lnTo>
                      <a:pt x="769751" y="0"/>
                    </a:lnTo>
                    <a:lnTo>
                      <a:pt x="769751" y="1085546"/>
                    </a:lnTo>
                    <a:lnTo>
                      <a:pt x="0" y="108554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648396" y="697900"/>
                <a:ext cx="2618336" cy="8172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53"/>
                  </a:lnSpc>
                </a:pPr>
                <a:r>
                  <a:rPr lang="en-US" sz="2466" b="1" dirty="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HTML</a:t>
                </a: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3A9B9AC-B93E-4993-04F9-32253304975A}"/>
              </a:ext>
            </a:extLst>
          </p:cNvPr>
          <p:cNvGrpSpPr/>
          <p:nvPr/>
        </p:nvGrpSpPr>
        <p:grpSpPr>
          <a:xfrm>
            <a:off x="1861299" y="3470439"/>
            <a:ext cx="8469402" cy="1206429"/>
            <a:chOff x="1861299" y="3549783"/>
            <a:chExt cx="8469402" cy="1206429"/>
          </a:xfrm>
        </p:grpSpPr>
        <p:grpSp>
          <p:nvGrpSpPr>
            <p:cNvPr id="31" name="Group 31"/>
            <p:cNvGrpSpPr/>
            <p:nvPr/>
          </p:nvGrpSpPr>
          <p:grpSpPr>
            <a:xfrm>
              <a:off x="7981413" y="3581740"/>
              <a:ext cx="2349288" cy="1142515"/>
              <a:chOff x="0" y="0"/>
              <a:chExt cx="4698576" cy="2285030"/>
            </a:xfrm>
          </p:grpSpPr>
          <p:grpSp>
            <p:nvGrpSpPr>
              <p:cNvPr id="32" name="Group 32"/>
              <p:cNvGrpSpPr/>
              <p:nvPr/>
            </p:nvGrpSpPr>
            <p:grpSpPr>
              <a:xfrm>
                <a:off x="0" y="0"/>
                <a:ext cx="4698576" cy="2285030"/>
                <a:chOff x="0" y="0"/>
                <a:chExt cx="1047069" cy="509214"/>
              </a:xfrm>
            </p:grpSpPr>
            <p:sp>
              <p:nvSpPr>
                <p:cNvPr id="33" name="Freeform 33"/>
                <p:cNvSpPr/>
                <p:nvPr/>
              </p:nvSpPr>
              <p:spPr>
                <a:xfrm>
                  <a:off x="0" y="0"/>
                  <a:ext cx="1047069" cy="509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069" h="509214">
                      <a:moveTo>
                        <a:pt x="81327" y="0"/>
                      </a:moveTo>
                      <a:lnTo>
                        <a:pt x="965741" y="0"/>
                      </a:lnTo>
                      <a:cubicBezTo>
                        <a:pt x="1010657" y="0"/>
                        <a:pt x="1047069" y="36411"/>
                        <a:pt x="1047069" y="81327"/>
                      </a:cubicBezTo>
                      <a:lnTo>
                        <a:pt x="1047069" y="427887"/>
                      </a:lnTo>
                      <a:cubicBezTo>
                        <a:pt x="1047069" y="472803"/>
                        <a:pt x="1010657" y="509214"/>
                        <a:pt x="965741" y="509214"/>
                      </a:cubicBezTo>
                      <a:lnTo>
                        <a:pt x="81327" y="509214"/>
                      </a:lnTo>
                      <a:cubicBezTo>
                        <a:pt x="36411" y="509214"/>
                        <a:pt x="0" y="472803"/>
                        <a:pt x="0" y="427887"/>
                      </a:cubicBezTo>
                      <a:lnTo>
                        <a:pt x="0" y="81327"/>
                      </a:lnTo>
                      <a:cubicBezTo>
                        <a:pt x="0" y="36411"/>
                        <a:pt x="36411" y="0"/>
                        <a:pt x="81327" y="0"/>
                      </a:cubicBezTo>
                      <a:close/>
                    </a:path>
                  </a:pathLst>
                </a:custGeom>
                <a:solidFill>
                  <a:srgbClr val="00518E"/>
                </a:solidFill>
              </p:spPr>
              <p:txBody>
                <a:bodyPr/>
                <a:lstStyle/>
                <a:p>
                  <a:endParaRPr lang="en-US" sz="1200" dirty="0"/>
                </a:p>
              </p:txBody>
            </p:sp>
            <p:sp>
              <p:nvSpPr>
                <p:cNvPr id="34" name="TextBox 34"/>
                <p:cNvSpPr txBox="1"/>
                <p:nvPr/>
              </p:nvSpPr>
              <p:spPr>
                <a:xfrm>
                  <a:off x="0" y="-38100"/>
                  <a:ext cx="1047069" cy="547314"/>
                </a:xfrm>
                <a:prstGeom prst="rect">
                  <a:avLst/>
                </a:prstGeom>
              </p:spPr>
              <p:txBody>
                <a:bodyPr lIns="41053" tIns="41053" rIns="41053" bIns="41053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35" name="Freeform 35"/>
              <p:cNvSpPr/>
              <p:nvPr/>
            </p:nvSpPr>
            <p:spPr>
              <a:xfrm>
                <a:off x="547869" y="707851"/>
                <a:ext cx="769751" cy="869329"/>
              </a:xfrm>
              <a:custGeom>
                <a:avLst/>
                <a:gdLst/>
                <a:ahLst/>
                <a:cxnLst/>
                <a:rect l="l" t="t" r="r" b="b"/>
                <a:pathLst>
                  <a:path w="769751" h="869329">
                    <a:moveTo>
                      <a:pt x="0" y="0"/>
                    </a:moveTo>
                    <a:lnTo>
                      <a:pt x="769751" y="0"/>
                    </a:lnTo>
                    <a:lnTo>
                      <a:pt x="769751" y="869328"/>
                    </a:lnTo>
                    <a:lnTo>
                      <a:pt x="0" y="8693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1532374" y="697900"/>
                <a:ext cx="2618336" cy="8172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53"/>
                  </a:lnSpc>
                </a:pPr>
                <a:r>
                  <a:rPr lang="en-US" sz="2466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NodeJS</a:t>
                </a:r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861299" y="3581740"/>
              <a:ext cx="2600667" cy="1142515"/>
              <a:chOff x="0" y="0"/>
              <a:chExt cx="5201335" cy="2285030"/>
            </a:xfrm>
          </p:grpSpPr>
          <p:grpSp>
            <p:nvGrpSpPr>
              <p:cNvPr id="50" name="Group 50"/>
              <p:cNvGrpSpPr/>
              <p:nvPr/>
            </p:nvGrpSpPr>
            <p:grpSpPr>
              <a:xfrm>
                <a:off x="0" y="0"/>
                <a:ext cx="5201335" cy="2285030"/>
                <a:chOff x="0" y="0"/>
                <a:chExt cx="1159107" cy="509214"/>
              </a:xfrm>
            </p:grpSpPr>
            <p:sp>
              <p:nvSpPr>
                <p:cNvPr id="51" name="Freeform 51"/>
                <p:cNvSpPr/>
                <p:nvPr/>
              </p:nvSpPr>
              <p:spPr>
                <a:xfrm>
                  <a:off x="0" y="0"/>
                  <a:ext cx="1159107" cy="509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107" h="509214">
                      <a:moveTo>
                        <a:pt x="73466" y="0"/>
                      </a:moveTo>
                      <a:lnTo>
                        <a:pt x="1085641" y="0"/>
                      </a:lnTo>
                      <a:cubicBezTo>
                        <a:pt x="1126216" y="0"/>
                        <a:pt x="1159107" y="32892"/>
                        <a:pt x="1159107" y="73466"/>
                      </a:cubicBezTo>
                      <a:lnTo>
                        <a:pt x="1159107" y="435748"/>
                      </a:lnTo>
                      <a:cubicBezTo>
                        <a:pt x="1159107" y="476323"/>
                        <a:pt x="1126216" y="509214"/>
                        <a:pt x="1085641" y="509214"/>
                      </a:cubicBezTo>
                      <a:lnTo>
                        <a:pt x="73466" y="509214"/>
                      </a:lnTo>
                      <a:cubicBezTo>
                        <a:pt x="32892" y="509214"/>
                        <a:pt x="0" y="476323"/>
                        <a:pt x="0" y="435748"/>
                      </a:cubicBezTo>
                      <a:lnTo>
                        <a:pt x="0" y="73466"/>
                      </a:lnTo>
                      <a:cubicBezTo>
                        <a:pt x="0" y="32892"/>
                        <a:pt x="32892" y="0"/>
                        <a:pt x="73466" y="0"/>
                      </a:cubicBezTo>
                      <a:close/>
                    </a:path>
                  </a:pathLst>
                </a:custGeom>
                <a:solidFill>
                  <a:srgbClr val="00518E"/>
                </a:solidFill>
              </p:spPr>
              <p:txBody>
                <a:bodyPr/>
                <a:lstStyle/>
                <a:p>
                  <a:endParaRPr lang="en-US" sz="1200" dirty="0"/>
                </a:p>
              </p:txBody>
            </p:sp>
            <p:sp>
              <p:nvSpPr>
                <p:cNvPr id="52" name="TextBox 52"/>
                <p:cNvSpPr txBox="1"/>
                <p:nvPr/>
              </p:nvSpPr>
              <p:spPr>
                <a:xfrm>
                  <a:off x="0" y="-38100"/>
                  <a:ext cx="1159107" cy="547314"/>
                </a:xfrm>
                <a:prstGeom prst="rect">
                  <a:avLst/>
                </a:prstGeom>
              </p:spPr>
              <p:txBody>
                <a:bodyPr lIns="41053" tIns="41053" rIns="41053" bIns="41053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53" name="Freeform 53"/>
              <p:cNvSpPr/>
              <p:nvPr/>
            </p:nvSpPr>
            <p:spPr>
              <a:xfrm>
                <a:off x="1089511" y="800384"/>
                <a:ext cx="769620" cy="684262"/>
              </a:xfrm>
              <a:custGeom>
                <a:avLst/>
                <a:gdLst/>
                <a:ahLst/>
                <a:cxnLst/>
                <a:rect l="l" t="t" r="r" b="b"/>
                <a:pathLst>
                  <a:path w="769620" h="684262">
                    <a:moveTo>
                      <a:pt x="0" y="0"/>
                    </a:moveTo>
                    <a:lnTo>
                      <a:pt x="769620" y="0"/>
                    </a:lnTo>
                    <a:lnTo>
                      <a:pt x="769620" y="684262"/>
                    </a:lnTo>
                    <a:lnTo>
                      <a:pt x="0" y="6842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2073884" y="697900"/>
                <a:ext cx="2037940" cy="8172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53"/>
                  </a:lnSpc>
                </a:pPr>
                <a:r>
                  <a:rPr lang="en-US" sz="2466" b="1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React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6B05AE0-CB13-ACDC-6BC7-677869E304B6}"/>
                </a:ext>
              </a:extLst>
            </p:cNvPr>
            <p:cNvGrpSpPr/>
            <p:nvPr/>
          </p:nvGrpSpPr>
          <p:grpSpPr>
            <a:xfrm>
              <a:off x="4695830" y="3549783"/>
              <a:ext cx="3051720" cy="1206429"/>
              <a:chOff x="6075347" y="5029685"/>
              <a:chExt cx="3051720" cy="1206429"/>
            </a:xfrm>
          </p:grpSpPr>
          <p:grpSp>
            <p:nvGrpSpPr>
              <p:cNvPr id="38" name="Group 38"/>
              <p:cNvGrpSpPr/>
              <p:nvPr/>
            </p:nvGrpSpPr>
            <p:grpSpPr>
              <a:xfrm>
                <a:off x="6075347" y="5029685"/>
                <a:ext cx="3051720" cy="1142515"/>
                <a:chOff x="0" y="0"/>
                <a:chExt cx="1047069" cy="509214"/>
              </a:xfrm>
            </p:grpSpPr>
            <p:sp>
              <p:nvSpPr>
                <p:cNvPr id="39" name="Freeform 39"/>
                <p:cNvSpPr/>
                <p:nvPr/>
              </p:nvSpPr>
              <p:spPr>
                <a:xfrm>
                  <a:off x="0" y="0"/>
                  <a:ext cx="1047069" cy="509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069" h="509214">
                      <a:moveTo>
                        <a:pt x="81327" y="0"/>
                      </a:moveTo>
                      <a:lnTo>
                        <a:pt x="965741" y="0"/>
                      </a:lnTo>
                      <a:cubicBezTo>
                        <a:pt x="1010657" y="0"/>
                        <a:pt x="1047069" y="36411"/>
                        <a:pt x="1047069" y="81327"/>
                      </a:cubicBezTo>
                      <a:lnTo>
                        <a:pt x="1047069" y="427887"/>
                      </a:lnTo>
                      <a:cubicBezTo>
                        <a:pt x="1047069" y="472803"/>
                        <a:pt x="1010657" y="509214"/>
                        <a:pt x="965741" y="509214"/>
                      </a:cubicBezTo>
                      <a:lnTo>
                        <a:pt x="81327" y="509214"/>
                      </a:lnTo>
                      <a:cubicBezTo>
                        <a:pt x="36411" y="509214"/>
                        <a:pt x="0" y="472803"/>
                        <a:pt x="0" y="427887"/>
                      </a:cubicBezTo>
                      <a:lnTo>
                        <a:pt x="0" y="81327"/>
                      </a:lnTo>
                      <a:cubicBezTo>
                        <a:pt x="0" y="36411"/>
                        <a:pt x="36411" y="0"/>
                        <a:pt x="81327" y="0"/>
                      </a:cubicBezTo>
                      <a:close/>
                    </a:path>
                  </a:pathLst>
                </a:custGeom>
                <a:solidFill>
                  <a:srgbClr val="00518E"/>
                </a:solidFill>
              </p:spPr>
              <p:txBody>
                <a:bodyPr/>
                <a:lstStyle/>
                <a:p>
                  <a:endParaRPr lang="en-US" sz="1200" dirty="0"/>
                </a:p>
              </p:txBody>
            </p:sp>
            <p:sp>
              <p:nvSpPr>
                <p:cNvPr id="40" name="TextBox 40"/>
                <p:cNvSpPr txBox="1"/>
                <p:nvPr/>
              </p:nvSpPr>
              <p:spPr>
                <a:xfrm>
                  <a:off x="0" y="-38100"/>
                  <a:ext cx="1047069" cy="547314"/>
                </a:xfrm>
                <a:prstGeom prst="rect">
                  <a:avLst/>
                </a:prstGeom>
              </p:spPr>
              <p:txBody>
                <a:bodyPr lIns="41053" tIns="41053" rIns="41053" bIns="41053" rtlCol="0" anchor="ctr"/>
                <a:lstStyle/>
                <a:p>
                  <a:pPr algn="ctr">
                    <a:lnSpc>
                      <a:spcPts val="1773"/>
                    </a:lnSpc>
                  </a:pPr>
                  <a:endParaRPr sz="1200"/>
                </a:p>
              </p:txBody>
            </p:sp>
          </p:grpSp>
          <p:sp>
            <p:nvSpPr>
              <p:cNvPr id="42" name="TextBox 42"/>
              <p:cNvSpPr txBox="1"/>
              <p:nvPr/>
            </p:nvSpPr>
            <p:spPr>
              <a:xfrm>
                <a:off x="7070622" y="5378635"/>
                <a:ext cx="1700606" cy="85747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53"/>
                  </a:lnSpc>
                </a:pPr>
                <a:r>
                  <a:rPr lang="en-US" sz="2466" b="1" dirty="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Material UI</a:t>
                </a:r>
              </a:p>
            </p:txBody>
          </p: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96F11FD4-3EF9-7F61-40EA-A1E82F313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434900" y="5442782"/>
                <a:ext cx="384048" cy="304934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C3116B7-4E2F-F269-4C0E-737EAE45BBC7}"/>
              </a:ext>
            </a:extLst>
          </p:cNvPr>
          <p:cNvGrpSpPr/>
          <p:nvPr/>
        </p:nvGrpSpPr>
        <p:grpSpPr>
          <a:xfrm>
            <a:off x="1724480" y="4932464"/>
            <a:ext cx="8743041" cy="1206429"/>
            <a:chOff x="1833286" y="4932464"/>
            <a:chExt cx="8743041" cy="120642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20E5A-246F-9B53-BD08-5E908A54F8F2}"/>
                </a:ext>
              </a:extLst>
            </p:cNvPr>
            <p:cNvGrpSpPr/>
            <p:nvPr/>
          </p:nvGrpSpPr>
          <p:grpSpPr>
            <a:xfrm>
              <a:off x="1833286" y="4932464"/>
              <a:ext cx="2662041" cy="1206429"/>
              <a:chOff x="3161632" y="5029685"/>
              <a:chExt cx="2662041" cy="1206429"/>
            </a:xfrm>
          </p:grpSpPr>
          <p:grpSp>
            <p:nvGrpSpPr>
              <p:cNvPr id="25" name="Group 25"/>
              <p:cNvGrpSpPr/>
              <p:nvPr/>
            </p:nvGrpSpPr>
            <p:grpSpPr>
              <a:xfrm>
                <a:off x="3161632" y="5029685"/>
                <a:ext cx="2662041" cy="1206429"/>
                <a:chOff x="0" y="0"/>
                <a:chExt cx="4698576" cy="2412858"/>
              </a:xfrm>
            </p:grpSpPr>
            <p:grpSp>
              <p:nvGrpSpPr>
                <p:cNvPr id="26" name="Group 26"/>
                <p:cNvGrpSpPr/>
                <p:nvPr/>
              </p:nvGrpSpPr>
              <p:grpSpPr>
                <a:xfrm>
                  <a:off x="0" y="0"/>
                  <a:ext cx="4698576" cy="2285030"/>
                  <a:chOff x="0" y="0"/>
                  <a:chExt cx="1047069" cy="509214"/>
                </a:xfrm>
              </p:grpSpPr>
              <p:sp>
                <p:nvSpPr>
                  <p:cNvPr id="27" name="Freeform 27"/>
                  <p:cNvSpPr/>
                  <p:nvPr/>
                </p:nvSpPr>
                <p:spPr>
                  <a:xfrm>
                    <a:off x="0" y="0"/>
                    <a:ext cx="1047069" cy="509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069" h="509214">
                        <a:moveTo>
                          <a:pt x="81327" y="0"/>
                        </a:moveTo>
                        <a:lnTo>
                          <a:pt x="965741" y="0"/>
                        </a:lnTo>
                        <a:cubicBezTo>
                          <a:pt x="1010657" y="0"/>
                          <a:pt x="1047069" y="36411"/>
                          <a:pt x="1047069" y="81327"/>
                        </a:cubicBezTo>
                        <a:lnTo>
                          <a:pt x="1047069" y="427887"/>
                        </a:lnTo>
                        <a:cubicBezTo>
                          <a:pt x="1047069" y="472803"/>
                          <a:pt x="1010657" y="509214"/>
                          <a:pt x="965741" y="509214"/>
                        </a:cubicBezTo>
                        <a:lnTo>
                          <a:pt x="81327" y="509214"/>
                        </a:lnTo>
                        <a:cubicBezTo>
                          <a:pt x="36411" y="509214"/>
                          <a:pt x="0" y="472803"/>
                          <a:pt x="0" y="427887"/>
                        </a:cubicBezTo>
                        <a:lnTo>
                          <a:pt x="0" y="81327"/>
                        </a:lnTo>
                        <a:cubicBezTo>
                          <a:pt x="0" y="36411"/>
                          <a:pt x="36411" y="0"/>
                          <a:pt x="81327" y="0"/>
                        </a:cubicBezTo>
                        <a:close/>
                      </a:path>
                    </a:pathLst>
                  </a:custGeom>
                  <a:solidFill>
                    <a:srgbClr val="00518E"/>
                  </a:solidFill>
                </p:spPr>
                <p:txBody>
                  <a:bodyPr/>
                  <a:lstStyle/>
                  <a:p>
                    <a:endParaRPr lang="en-US" sz="1200" dirty="0"/>
                  </a:p>
                </p:txBody>
              </p:sp>
              <p:sp>
                <p:nvSpPr>
                  <p:cNvPr id="28" name="TextBox 28"/>
                  <p:cNvSpPr txBox="1"/>
                  <p:nvPr/>
                </p:nvSpPr>
                <p:spPr>
                  <a:xfrm>
                    <a:off x="0" y="-38100"/>
                    <a:ext cx="1047069" cy="547314"/>
                  </a:xfrm>
                  <a:prstGeom prst="rect">
                    <a:avLst/>
                  </a:prstGeom>
                </p:spPr>
                <p:txBody>
                  <a:bodyPr lIns="41053" tIns="41053" rIns="41053" bIns="41053" rtlCol="0" anchor="ctr"/>
                  <a:lstStyle/>
                  <a:p>
                    <a:pPr algn="ctr">
                      <a:lnSpc>
                        <a:spcPts val="1773"/>
                      </a:lnSpc>
                    </a:pPr>
                    <a:endParaRPr sz="1200"/>
                  </a:p>
                </p:txBody>
              </p:sp>
            </p:grpSp>
            <p:sp>
              <p:nvSpPr>
                <p:cNvPr id="30" name="TextBox 30"/>
                <p:cNvSpPr txBox="1"/>
                <p:nvPr/>
              </p:nvSpPr>
              <p:spPr>
                <a:xfrm>
                  <a:off x="1532374" y="697900"/>
                  <a:ext cx="2618336" cy="171495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53"/>
                    </a:lnSpc>
                  </a:pPr>
                  <a:r>
                    <a:rPr lang="en-US" sz="2466" b="1" dirty="0">
                      <a:solidFill>
                        <a:srgbClr val="FFFFFF"/>
                      </a:solidFill>
                      <a:latin typeface="Inter Bold"/>
                      <a:ea typeface="Inter Bold"/>
                      <a:cs typeface="Inter Bold"/>
                      <a:sym typeface="Inter Bold"/>
                    </a:rPr>
                    <a:t>MongoDB</a:t>
                  </a:r>
                </a:p>
              </p:txBody>
            </p:sp>
          </p:grp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D3EA61F4-109F-2C54-0215-9C0DEBE07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67744" y="5403225"/>
                <a:ext cx="384048" cy="384048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2B90E3E-7B5D-EB95-1B3F-CC60EA2B1376}"/>
                </a:ext>
              </a:extLst>
            </p:cNvPr>
            <p:cNvGrpSpPr/>
            <p:nvPr/>
          </p:nvGrpSpPr>
          <p:grpSpPr>
            <a:xfrm>
              <a:off x="4712556" y="4932464"/>
              <a:ext cx="2984500" cy="1206429"/>
              <a:chOff x="4767654" y="4932464"/>
              <a:chExt cx="2984500" cy="1206429"/>
            </a:xfrm>
          </p:grpSpPr>
          <p:grpSp>
            <p:nvGrpSpPr>
              <p:cNvPr id="64" name="Group 25">
                <a:extLst>
                  <a:ext uri="{FF2B5EF4-FFF2-40B4-BE49-F238E27FC236}">
                    <a16:creationId xmlns:a16="http://schemas.microsoft.com/office/drawing/2014/main" id="{DE87BAB2-532F-7FD3-70EE-24B953D36ED3}"/>
                  </a:ext>
                </a:extLst>
              </p:cNvPr>
              <p:cNvGrpSpPr/>
              <p:nvPr/>
            </p:nvGrpSpPr>
            <p:grpSpPr>
              <a:xfrm>
                <a:off x="4767654" y="4932464"/>
                <a:ext cx="2984500" cy="1206429"/>
                <a:chOff x="0" y="0"/>
                <a:chExt cx="4698576" cy="2412858"/>
              </a:xfrm>
            </p:grpSpPr>
            <p:grpSp>
              <p:nvGrpSpPr>
                <p:cNvPr id="66" name="Group 26">
                  <a:extLst>
                    <a:ext uri="{FF2B5EF4-FFF2-40B4-BE49-F238E27FC236}">
                      <a16:creationId xmlns:a16="http://schemas.microsoft.com/office/drawing/2014/main" id="{98EB605F-FEF6-3AA1-8F87-1317C6ABF88C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698576" cy="2285030"/>
                  <a:chOff x="0" y="0"/>
                  <a:chExt cx="1047069" cy="509214"/>
                </a:xfrm>
              </p:grpSpPr>
              <p:sp>
                <p:nvSpPr>
                  <p:cNvPr id="68" name="Freeform 27">
                    <a:extLst>
                      <a:ext uri="{FF2B5EF4-FFF2-40B4-BE49-F238E27FC236}">
                        <a16:creationId xmlns:a16="http://schemas.microsoft.com/office/drawing/2014/main" id="{34786977-331C-39FF-F4A6-DE39D86E743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047069" cy="5092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7069" h="509214">
                        <a:moveTo>
                          <a:pt x="81327" y="0"/>
                        </a:moveTo>
                        <a:lnTo>
                          <a:pt x="965741" y="0"/>
                        </a:lnTo>
                        <a:cubicBezTo>
                          <a:pt x="1010657" y="0"/>
                          <a:pt x="1047069" y="36411"/>
                          <a:pt x="1047069" y="81327"/>
                        </a:cubicBezTo>
                        <a:lnTo>
                          <a:pt x="1047069" y="427887"/>
                        </a:lnTo>
                        <a:cubicBezTo>
                          <a:pt x="1047069" y="472803"/>
                          <a:pt x="1010657" y="509214"/>
                          <a:pt x="965741" y="509214"/>
                        </a:cubicBezTo>
                        <a:lnTo>
                          <a:pt x="81327" y="509214"/>
                        </a:lnTo>
                        <a:cubicBezTo>
                          <a:pt x="36411" y="509214"/>
                          <a:pt x="0" y="472803"/>
                          <a:pt x="0" y="427887"/>
                        </a:cubicBezTo>
                        <a:lnTo>
                          <a:pt x="0" y="81327"/>
                        </a:lnTo>
                        <a:cubicBezTo>
                          <a:pt x="0" y="36411"/>
                          <a:pt x="36411" y="0"/>
                          <a:pt x="81327" y="0"/>
                        </a:cubicBezTo>
                        <a:close/>
                      </a:path>
                    </a:pathLst>
                  </a:custGeom>
                  <a:solidFill>
                    <a:srgbClr val="00518E"/>
                  </a:solidFill>
                </p:spPr>
                <p:txBody>
                  <a:bodyPr/>
                  <a:lstStyle/>
                  <a:p>
                    <a:endParaRPr lang="en-US" sz="1200" dirty="0"/>
                  </a:p>
                </p:txBody>
              </p:sp>
              <p:sp>
                <p:nvSpPr>
                  <p:cNvPr id="69" name="TextBox 28">
                    <a:extLst>
                      <a:ext uri="{FF2B5EF4-FFF2-40B4-BE49-F238E27FC236}">
                        <a16:creationId xmlns:a16="http://schemas.microsoft.com/office/drawing/2014/main" id="{3EF080AB-D08A-9DED-8D8F-C77C3891770A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38100"/>
                    <a:ext cx="1047069" cy="547314"/>
                  </a:xfrm>
                  <a:prstGeom prst="rect">
                    <a:avLst/>
                  </a:prstGeom>
                </p:spPr>
                <p:txBody>
                  <a:bodyPr lIns="41053" tIns="41053" rIns="41053" bIns="41053" rtlCol="0" anchor="ctr"/>
                  <a:lstStyle/>
                  <a:p>
                    <a:pPr algn="ctr">
                      <a:lnSpc>
                        <a:spcPts val="1773"/>
                      </a:lnSpc>
                    </a:pPr>
                    <a:endParaRPr sz="1200"/>
                  </a:p>
                </p:txBody>
              </p:sp>
            </p:grpSp>
            <p:sp>
              <p:nvSpPr>
                <p:cNvPr id="67" name="TextBox 30">
                  <a:extLst>
                    <a:ext uri="{FF2B5EF4-FFF2-40B4-BE49-F238E27FC236}">
                      <a16:creationId xmlns:a16="http://schemas.microsoft.com/office/drawing/2014/main" id="{3C94AC7C-28AC-7310-2CE8-B84D4E8B5071}"/>
                    </a:ext>
                  </a:extLst>
                </p:cNvPr>
                <p:cNvSpPr txBox="1"/>
                <p:nvPr/>
              </p:nvSpPr>
              <p:spPr>
                <a:xfrm>
                  <a:off x="1532374" y="697900"/>
                  <a:ext cx="2618336" cy="171495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53"/>
                    </a:lnSpc>
                  </a:pPr>
                  <a:r>
                    <a:rPr lang="en-US" sz="2466" b="1" dirty="0" err="1">
                      <a:solidFill>
                        <a:srgbClr val="FFFFFF"/>
                      </a:solidFill>
                      <a:latin typeface="Inter Bold"/>
                      <a:ea typeface="Inter Bold"/>
                      <a:cs typeface="Inter Bold"/>
                      <a:sym typeface="Inter Bold"/>
                    </a:rPr>
                    <a:t>ExpressJS</a:t>
                  </a:r>
                  <a:endParaRPr lang="en-US" sz="2466" b="1" dirty="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endParaRPr>
                </a:p>
              </p:txBody>
            </p:sp>
          </p:grp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EE408E3D-4191-1307-4C6E-B13A0367E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068855" y="5306004"/>
                <a:ext cx="384048" cy="384048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B68A9D-3815-0D6E-7FBE-E2667B95850E}"/>
                </a:ext>
              </a:extLst>
            </p:cNvPr>
            <p:cNvGrpSpPr/>
            <p:nvPr/>
          </p:nvGrpSpPr>
          <p:grpSpPr>
            <a:xfrm>
              <a:off x="7914286" y="4932464"/>
              <a:ext cx="2662041" cy="1142515"/>
              <a:chOff x="8049753" y="4932464"/>
              <a:chExt cx="2662041" cy="1142515"/>
            </a:xfrm>
          </p:grpSpPr>
          <p:sp>
            <p:nvSpPr>
              <p:cNvPr id="6" name="Freeform 27">
                <a:extLst>
                  <a:ext uri="{FF2B5EF4-FFF2-40B4-BE49-F238E27FC236}">
                    <a16:creationId xmlns:a16="http://schemas.microsoft.com/office/drawing/2014/main" id="{52C92872-E65F-970D-3D5B-D5AF3A8B5DE6}"/>
                  </a:ext>
                </a:extLst>
              </p:cNvPr>
              <p:cNvSpPr/>
              <p:nvPr/>
            </p:nvSpPr>
            <p:spPr>
              <a:xfrm>
                <a:off x="8049753" y="4932464"/>
                <a:ext cx="2662041" cy="1142515"/>
              </a:xfrm>
              <a:custGeom>
                <a:avLst/>
                <a:gdLst/>
                <a:ahLst/>
                <a:cxnLst/>
                <a:rect l="l" t="t" r="r" b="b"/>
                <a:pathLst>
                  <a:path w="1047069" h="509214">
                    <a:moveTo>
                      <a:pt x="81327" y="0"/>
                    </a:moveTo>
                    <a:lnTo>
                      <a:pt x="965741" y="0"/>
                    </a:lnTo>
                    <a:cubicBezTo>
                      <a:pt x="1010657" y="0"/>
                      <a:pt x="1047069" y="36411"/>
                      <a:pt x="1047069" y="81327"/>
                    </a:cubicBezTo>
                    <a:lnTo>
                      <a:pt x="1047069" y="427887"/>
                    </a:lnTo>
                    <a:cubicBezTo>
                      <a:pt x="1047069" y="472803"/>
                      <a:pt x="1010657" y="509214"/>
                      <a:pt x="965741" y="509214"/>
                    </a:cubicBezTo>
                    <a:lnTo>
                      <a:pt x="81327" y="509214"/>
                    </a:lnTo>
                    <a:cubicBezTo>
                      <a:pt x="36411" y="509214"/>
                      <a:pt x="0" y="472803"/>
                      <a:pt x="0" y="427887"/>
                    </a:cubicBezTo>
                    <a:lnTo>
                      <a:pt x="0" y="81327"/>
                    </a:lnTo>
                    <a:cubicBezTo>
                      <a:pt x="0" y="36411"/>
                      <a:pt x="36411" y="0"/>
                      <a:pt x="81327" y="0"/>
                    </a:cubicBezTo>
                    <a:close/>
                  </a:path>
                </a:pathLst>
              </a:custGeom>
              <a:solidFill>
                <a:srgbClr val="00518E"/>
              </a:solid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10" name="TextBox 30">
                <a:extLst>
                  <a:ext uri="{FF2B5EF4-FFF2-40B4-BE49-F238E27FC236}">
                    <a16:creationId xmlns:a16="http://schemas.microsoft.com/office/drawing/2014/main" id="{DA4CD27C-4949-3006-4EEC-42D53CAA7067}"/>
                  </a:ext>
                </a:extLst>
              </p:cNvPr>
              <p:cNvSpPr txBox="1"/>
              <p:nvPr/>
            </p:nvSpPr>
            <p:spPr>
              <a:xfrm>
                <a:off x="8917940" y="5281414"/>
                <a:ext cx="1483453" cy="4201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53"/>
                  </a:lnSpc>
                </a:pPr>
                <a:r>
                  <a:rPr lang="en-US" sz="2466" b="1" dirty="0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AWS EC2</a:t>
                </a:r>
              </a:p>
            </p:txBody>
          </p:sp>
          <p:pic>
            <p:nvPicPr>
              <p:cNvPr id="37" name="Picture 36" descr="A group of orange rectangular objects&#10;&#10;Description automatically generated">
                <a:extLst>
                  <a:ext uri="{FF2B5EF4-FFF2-40B4-BE49-F238E27FC236}">
                    <a16:creationId xmlns:a16="http://schemas.microsoft.com/office/drawing/2014/main" id="{A3D3424F-6B8F-6853-8EA7-A69A5DD0B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319" y="5317481"/>
                <a:ext cx="317140" cy="3840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217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7D537-0D9D-C344-7DF5-63191799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CE3F-819C-5628-488F-DBBC8FB47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197368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5469</TotalTime>
  <Words>450</Words>
  <Application>Microsoft Office PowerPoint</Application>
  <PresentationFormat>Widescreen</PresentationFormat>
  <Paragraphs>101</Paragraphs>
  <Slides>28</Slides>
  <Notes>23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Arial</vt:lpstr>
      <vt:lpstr>Avenir Next LT Pro</vt:lpstr>
      <vt:lpstr>Inter Bold</vt:lpstr>
      <vt:lpstr>Office Theme</vt:lpstr>
      <vt:lpstr>PowerPoint Presentation</vt:lpstr>
      <vt:lpstr>Outline</vt:lpstr>
      <vt:lpstr>Introduction</vt:lpstr>
      <vt:lpstr>Introduction</vt:lpstr>
      <vt:lpstr>Introduction</vt:lpstr>
      <vt:lpstr>System Requirements</vt:lpstr>
      <vt:lpstr>System Requirements</vt:lpstr>
      <vt:lpstr>Technologies and Libraries</vt:lpstr>
      <vt:lpstr>Front-end</vt:lpstr>
      <vt:lpstr>Front-end Structure</vt:lpstr>
      <vt:lpstr>Front-end Code Files</vt:lpstr>
      <vt:lpstr>Home Page</vt:lpstr>
      <vt:lpstr>Sign Up</vt:lpstr>
      <vt:lpstr>Activation Page</vt:lpstr>
      <vt:lpstr>Forgot Password Page</vt:lpstr>
      <vt:lpstr>Sign In Page</vt:lpstr>
      <vt:lpstr>Country List Page</vt:lpstr>
      <vt:lpstr>Country Numbers Page</vt:lpstr>
      <vt:lpstr>User Numbers Page</vt:lpstr>
      <vt:lpstr>Number Messages Page</vt:lpstr>
      <vt:lpstr>Profile Page</vt:lpstr>
      <vt:lpstr>Back-end</vt:lpstr>
      <vt:lpstr>Back-End Structure</vt:lpstr>
      <vt:lpstr>Backend Files</vt:lpstr>
      <vt:lpstr>MongoDB Collections</vt:lpstr>
      <vt:lpstr>Swagger docs</vt:lpstr>
      <vt:lpstr>Deployment</vt:lpstr>
      <vt:lpstr>Thank You 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Cancer Detection with Machine Learning</dc:title>
  <dc:creator>Mohamed Adel</dc:creator>
  <cp:lastModifiedBy>Mohamed Adel Mohamed Taha</cp:lastModifiedBy>
  <cp:revision>870</cp:revision>
  <dcterms:created xsi:type="dcterms:W3CDTF">2024-02-15T09:57:44Z</dcterms:created>
  <dcterms:modified xsi:type="dcterms:W3CDTF">2024-10-15T05:12:53Z</dcterms:modified>
</cp:coreProperties>
</file>